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sldIdLst>
    <p:sldId id="256" r:id="rId4"/>
    <p:sldId id="257" r:id="rId5"/>
    <p:sldId id="313" r:id="rId6"/>
    <p:sldId id="328" r:id="rId7"/>
    <p:sldId id="327" r:id="rId8"/>
    <p:sldId id="315" r:id="rId9"/>
    <p:sldId id="316" r:id="rId10"/>
    <p:sldId id="317" r:id="rId11"/>
    <p:sldId id="326" r:id="rId12"/>
    <p:sldId id="331" r:id="rId13"/>
    <p:sldId id="318" r:id="rId14"/>
    <p:sldId id="329" r:id="rId15"/>
    <p:sldId id="330" r:id="rId16"/>
    <p:sldId id="319" r:id="rId17"/>
    <p:sldId id="325" r:id="rId18"/>
    <p:sldId id="320" r:id="rId19"/>
    <p:sldId id="322" r:id="rId20"/>
    <p:sldId id="324" r:id="rId21"/>
    <p:sldId id="292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9472" autoAdjust="0"/>
  </p:normalViewPr>
  <p:slideViewPr>
    <p:cSldViewPr snapToGrid="0">
      <p:cViewPr varScale="1">
        <p:scale>
          <a:sx n="74" d="100"/>
          <a:sy n="74" d="100"/>
        </p:scale>
        <p:origin x="7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0D6FD-6F06-4120-9BB5-9F1381A2A56A}" type="datetimeFigureOut">
              <a:rPr lang="tr-TR" smtClean="0"/>
              <a:t>28.02.2025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92BC4-EE5F-4A41-9EA7-E65F7C3698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74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225A5F95-97C1-4275-AC5E-9F923C137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64B027-4B8C-49BE-B61E-FEC6BA93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dirty="0"/>
              <a:t>19.06.2021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BE8D7D-3B27-46CB-801A-03FE3105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5FEEA1-E5AC-431C-9D63-6B9D2A6A0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43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E26C16-BD33-43A6-98A9-F6C5CA2B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B5A6EE6-84B3-4348-8FF1-4E32151BB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3464A16-5490-4F24-8C7D-23238821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792005-EED1-486C-8E1E-23C4117E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64A0E4A-8959-4413-87A2-B47E6F20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39E3FB-40CE-4961-87E7-BC31B8E7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007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4CB33C-E2F1-45E4-A5FC-CC5E53AC7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39141D0-BA34-4CE4-8795-82D3CDD7D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9769F5C-D1B4-45A4-9CC1-D4F7575C7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B2978F-F52E-446C-A9B1-6E9DA7FB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79100E-588B-4843-BFBA-A1050D3D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162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45B8A00-CC4B-4E64-89A2-BA1A4F58F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2428794-C332-4673-8EBE-C373E8304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35EB3F-3180-4ABA-AA0F-A83CAB13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090D95-E4C8-490E-8AA4-DAFB5F47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1242E5-6C05-4194-B3E3-95362206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67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D87459-9AD9-4104-9561-A81F79365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D3E48CF-052E-450E-933A-F395186E8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6D99A9-298D-44A2-A2DE-D7A7762F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79F100-5754-4868-88B8-86D4F685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E6F32F-8070-4326-B305-697E422B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70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8C286E-E782-48E2-97C3-ED7E4504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AECB5D-AA44-4F5D-B2C9-4D160F0D6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AE18DC-B220-4FD6-BEA8-4B1D7194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9E8890-EECA-441F-B499-F1390B94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C5D087-0F88-4D76-8541-8B6AD84D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1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FDAA45-837B-4D44-8BC1-8E618C5B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B11101-8B7E-4BC5-8682-6EDCCF89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CAC30C-C2ED-4F13-AAC0-A77C9818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43A895-1667-4187-9DAA-BA9A5A2F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ACEF99-1285-4012-85FA-77052C4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8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CF7248-7564-4B90-8325-513F5B54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525ACB-EF2A-43FA-8F93-1C9C335EE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0782A98-ACB1-493D-A3D7-AE900C184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D5708C-2E8E-4520-9C2F-44E46B30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16295A-5005-437D-AAA0-6A44E9EB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8E1B789-C790-4D20-B6EF-BA4A0185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713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60937F-7635-4A69-BFE8-F1837785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64CA440-C095-461E-9FA7-7F13A353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A8116F3-7729-4D3B-BD8F-E43644C78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96BE0A-61C1-4153-B6C2-1B5811300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A52B2B8-4B27-402A-92EB-B1624DBF9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9F720A2-D32F-4327-9939-FE390FDC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319A1AE-E9CB-4A5D-B6EF-A7A27A0C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1BC1D05-D43F-407C-A96F-24A2E832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318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A68626-ED4A-4DED-92E0-A7549003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E889200-95FD-484C-9764-3DD72706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9CB81A-DD77-46F1-83DA-A70821A7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491584C-9C82-417A-BB7F-F51AA7A6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603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809F8F0-2F13-4B48-8816-0FB9448F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7701555-7884-47E1-A712-0273ADA9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5308930-9F38-4928-BA10-F23FB4CF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00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6558" y="194394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7135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62A353-50A2-4876-BE87-E002CEE9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6F1798-F20B-4DD3-9ADE-C9B45536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85B3CC8-96DE-49DB-AA45-596C59C6C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E3B51D-46CB-434C-A15B-989C1845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B0B53F-9D2C-40F9-B190-020E9B65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4730549-D78C-419A-A6D4-5CA53F4F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342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AC72FB-A257-4FF8-B8CB-343A9F2E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836B063-B026-4D55-9873-2B6F54336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35CE629-97BC-4FA8-8027-96306A4A2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CC2A595-A044-4641-9832-2068378C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CB62C0-9B70-4114-8271-99A4C33D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3F5AAA5-8B87-4BC4-8D0B-676E7DB7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486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E1F77-56BB-408E-8DE5-25E1BD4F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BB9340-6571-4E94-BEB4-831E5D027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5D5AB2-371A-4B27-9B69-CCB44DBA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60BAB2-F736-4EBE-8399-E387E635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7CF8D8-45C4-4E73-924C-24D6450F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8472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B21284D-515C-4D71-9A00-6BB5EA5DE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931D698-0902-4136-89F1-7E3546632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9D2CA0-A9AC-4219-B9E2-D82BDDF3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8BE08E-5B3F-4C95-BBC9-F4A674F4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A6B27A-2CCD-4810-B938-E63E77BF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126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D87459-9AD9-4104-9561-A81F79365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D3E48CF-052E-450E-933A-F395186E8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6D99A9-298D-44A2-A2DE-D7A7762F7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79F100-5754-4868-88B8-86D4F685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E6F32F-8070-4326-B305-697E422B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17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8C286E-E782-48E2-97C3-ED7E4504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AECB5D-AA44-4F5D-B2C9-4D160F0D6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AE18DC-B220-4FD6-BEA8-4B1D7194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B9E8890-EECA-441F-B499-F1390B94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C5D087-0F88-4D76-8541-8B6AD84D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34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FDAA45-837B-4D44-8BC1-8E618C5B5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B11101-8B7E-4BC5-8682-6EDCCF89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CAC30C-C2ED-4F13-AAC0-A77C9818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43A895-1667-4187-9DAA-BA9A5A2F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ACEF99-1285-4012-85FA-77052C4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64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CF7248-7564-4B90-8325-513F5B54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525ACB-EF2A-43FA-8F93-1C9C335EE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0782A98-ACB1-493D-A3D7-AE900C184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9D5708C-2E8E-4520-9C2F-44E46B30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16295A-5005-437D-AAA0-6A44E9EB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8E1B789-C790-4D20-B6EF-BA4A0185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8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60937F-7635-4A69-BFE8-F1837785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64CA440-C095-461E-9FA7-7F13A353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A8116F3-7729-4D3B-BD8F-E43644C78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96BE0A-61C1-4153-B6C2-1B5811300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A52B2B8-4B27-402A-92EB-B1624DBF9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9F720A2-D32F-4327-9939-FE390FDC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319A1AE-E9CB-4A5D-B6EF-A7A27A0C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1BC1D05-D43F-407C-A96F-24A2E832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45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A68626-ED4A-4DED-92E0-A7549003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E889200-95FD-484C-9764-3DD72706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9CB81A-DD77-46F1-83DA-A70821A7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491584C-9C82-417A-BB7F-F51AA7A6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1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84B3D9-67F9-41B4-93FD-B97EB9C4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7F3558-B6E7-4793-BDF3-0103B9E8C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2C371D-2FE8-4C3D-A9F6-A782E8A0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1FA273-D5B1-4650-9233-EA435C86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177516-1AE8-472B-AB33-21ED74F1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1511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809F8F0-2F13-4B48-8816-0FB9448F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7701555-7884-47E1-A712-0273ADA9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5308930-9F38-4928-BA10-F23FB4CF3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14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62A353-50A2-4876-BE87-E002CEE9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6F1798-F20B-4DD3-9ADE-C9B45536A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85B3CC8-96DE-49DB-AA45-596C59C6C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E3B51D-46CB-434C-A15B-989C1845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B0B53F-9D2C-40F9-B190-020E9B65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4730549-D78C-419A-A6D4-5CA53F4F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80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AC72FB-A257-4FF8-B8CB-343A9F2E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836B063-B026-4D55-9873-2B6F54336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35CE629-97BC-4FA8-8027-96306A4A2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CC2A595-A044-4641-9832-2068378C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CB62C0-9B70-4114-8271-99A4C33D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3F5AAA5-8B87-4BC4-8D0B-676E7DB7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39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2E1F77-56BB-408E-8DE5-25E1BD4F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BB9340-6571-4E94-BEB4-831E5D027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05D5AB2-371A-4B27-9B69-CCB44DBA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60BAB2-F736-4EBE-8399-E387E635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7CF8D8-45C4-4E73-924C-24D6450F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24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B21284D-515C-4D71-9A00-6BB5EA5DE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931D698-0902-4136-89F1-7E3546632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9D2CA0-A9AC-4219-B9E2-D82BDDF3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8BE08E-5B3F-4C95-BBC9-F4A674F4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A6B27A-2CCD-4810-B938-E63E77BF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1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099ACF-55A4-44F3-B662-1470B8FE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19E789A-5C6B-4C38-B34E-FD8E60E14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B6F7B1-8623-4410-8EC1-0AC6748B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1ECDC8-DDFC-4E09-9038-520900B2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A9EAF6-2187-4648-819C-0327AE25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270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E392AA-1F45-45AB-9C10-B1275583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86BFFE-FD57-40D7-B5F9-2895081ED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546E864-DD7D-4598-90A6-19572EC35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FEBF2D-212F-47FB-ADC2-651FC33B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8B324AF-9F7B-4F92-9324-932C4EF7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C366382-66EE-40CF-BAD1-F884E564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83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FB864A-C14B-486F-8A1C-8F3EE1BF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97F1848-55A8-4E60-92E9-242DF86B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196F62B-4F94-4714-B552-715C52CDA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886E0CE-59E1-4CBF-89DD-A9E3E1745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CE33835-3F5D-43EB-96EA-C10D2828D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FEC2122-E931-400F-8CCD-10820450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8C4DE55-1A79-45EB-A4FB-89C35DFF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024DB6E-3B68-45C8-8A69-9CA8D7DCD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1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9C5C54-F320-4948-BB24-B1341953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B7F6D27-5061-4534-AF4F-DC6B4191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45E0E60-670C-47D3-96DB-99831A4A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7819DE-9639-47E5-9E82-2E986D940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434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A57AAED-61A9-4435-98BE-8BFA3376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158C52A-366F-4EB2-874B-87C4FC20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CA5BCEC-3071-41D9-BECB-E98FAFFC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51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B84D9F-C518-40E9-A7D0-97C5147E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85D2B8-F19E-4F15-9628-BF9CABA56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45A4F0-D4DE-477C-A206-4B790CE77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8239AE-5214-4C7A-9D73-6A83704C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30.03.2021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28B223C-0E3B-4F31-A05C-B40FB77EE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1E1139-1058-4EFD-8D06-1FB59CA7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45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24EB0FE-7818-44EF-A78D-BB6FB8F2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EEBE2F-B4A0-4D52-9AC6-961DAA73D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2E4279-C39C-4438-A11A-4A1B69E68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CDA40B-0C4B-4646-B4D3-677416E2D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CF18-0E31-4CE9-B706-8CB36F4C4E37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CF0D434-BC33-4DE9-BBAA-59DCBEE829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7" y="230188"/>
            <a:ext cx="2617921" cy="644034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520F45D6-F854-46F4-A0D6-206BB4C3A2BD}"/>
              </a:ext>
            </a:extLst>
          </p:cNvPr>
          <p:cNvSpPr txBox="1"/>
          <p:nvPr/>
        </p:nvSpPr>
        <p:spPr>
          <a:xfrm>
            <a:off x="5784112" y="352150"/>
            <a:ext cx="6176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703030403020204" pitchFamily="34" charset="0"/>
              </a:rPr>
              <a:t>AİHL Öğrencilerinin Devamsızlık Nedenlerinin İncelenmesi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1FB0FD04-93DF-4CB0-A64A-0B21226DEF57}"/>
              </a:ext>
            </a:extLst>
          </p:cNvPr>
          <p:cNvSpPr/>
          <p:nvPr/>
        </p:nvSpPr>
        <p:spPr>
          <a:xfrm>
            <a:off x="231157" y="1058779"/>
            <a:ext cx="11729686" cy="5799221"/>
          </a:xfrm>
          <a:prstGeom prst="rect">
            <a:avLst/>
          </a:prstGeom>
          <a:solidFill>
            <a:schemeClr val="dk1">
              <a:alpha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21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07B441F-2C88-4FA5-850B-4FB66A67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00D09D-8361-47C5-965D-1C9225203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D59DD9-0D08-4B76-AE09-83AC36073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E19C66-091C-4A33-A9AC-AE898DEE2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FED2C7-53E7-4CFF-B649-14AC333A1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8318A-7718-453C-9285-72C1ACACE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99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07B441F-2C88-4FA5-850B-4FB66A67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00D09D-8361-47C5-965D-1C9225203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D59DD9-0D08-4B76-AE09-83AC36073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>
                <a:solidFill>
                  <a:prstClr val="black">
                    <a:tint val="75000"/>
                  </a:prstClr>
                </a:solidFill>
              </a:rPr>
              <a:t>30.03.2021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5E19C66-091C-4A33-A9AC-AE898DEE2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7FED2C7-53E7-4CFF-B649-14AC333A1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8318A-7718-453C-9285-72C1ACACE9ED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8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3BFC30-4254-4C07-8FE6-2A6381EF2BE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39300" y="2012399"/>
            <a:ext cx="4562475" cy="987425"/>
          </a:xfrm>
        </p:spPr>
        <p:txBody>
          <a:bodyPr>
            <a:noAutofit/>
          </a:bodyPr>
          <a:lstStyle/>
          <a:p>
            <a:pPr algn="l"/>
            <a:r>
              <a:rPr lang="tr-TR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DİN ÖĞRETİMİ GENEL MÜDÜRLÜĞÜ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4BE8BB5-BB79-4BEA-A2AD-E88E9FEC257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439299" y="3263449"/>
            <a:ext cx="4055035" cy="1244862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Evliya Çelebi Öğrenci Değişim Programı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Bilgilendirme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Toplantısı</a:t>
            </a:r>
          </a:p>
          <a:p>
            <a:pPr marL="0" indent="0" algn="l">
              <a:lnSpc>
                <a:spcPct val="120000"/>
              </a:lnSpc>
              <a:buNone/>
            </a:pPr>
            <a:endParaRPr lang="tr-TR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tr-TR" sz="16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Fatimetüzzehra</a:t>
            </a:r>
            <a:r>
              <a:rPr lang="tr-TR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KURT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tr-TR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Millî Eğitim Uzmanı</a:t>
            </a:r>
            <a:endParaRPr lang="tr-TR" sz="1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D5FFA4-C437-4BFC-8F8C-F6352BB2B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6" y="1607418"/>
            <a:ext cx="2655347" cy="3500912"/>
          </a:xfrm>
          <a:prstGeom prst="rect">
            <a:avLst/>
          </a:prstGeom>
        </p:spPr>
      </p:pic>
      <p:sp>
        <p:nvSpPr>
          <p:cNvPr id="6" name="Alt Başlık 2">
            <a:extLst>
              <a:ext uri="{FF2B5EF4-FFF2-40B4-BE49-F238E27FC236}">
                <a16:creationId xmlns:a16="http://schemas.microsoft.com/office/drawing/2014/main" id="{D4A67AC3-87F5-4D2A-97E9-D7610B56797C}"/>
              </a:ext>
            </a:extLst>
          </p:cNvPr>
          <p:cNvSpPr txBox="1">
            <a:spLocks/>
          </p:cNvSpPr>
          <p:nvPr/>
        </p:nvSpPr>
        <p:spPr>
          <a:xfrm>
            <a:off x="6439299" y="5108330"/>
            <a:ext cx="3516430" cy="45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51" y="1396227"/>
            <a:ext cx="1655007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dogmprojeler.meb.gov.tr/upload/evliyacelebi2023/tshirt_tasar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871915"/>
            <a:ext cx="4886323" cy="23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387689"/>
              </p:ext>
            </p:extLst>
          </p:nvPr>
        </p:nvGraphicFramePr>
        <p:xfrm>
          <a:off x="887072" y="1353345"/>
          <a:ext cx="5888401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5" imgW="5057699" imgH="1952370" progId="Acrobat.Document.DC">
                  <p:embed/>
                </p:oleObj>
              </mc:Choice>
              <mc:Fallback>
                <p:oleObj name="Acrobat Document" r:id="rId5" imgW="5057699" imgH="195237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7072" y="1353345"/>
                        <a:ext cx="5888401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21"/>
          <p:cNvSpPr txBox="1"/>
          <p:nvPr/>
        </p:nvSpPr>
        <p:spPr>
          <a:xfrm>
            <a:off x="3079206" y="1057673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GÖRÜNÜRLÜK MALZEMESİ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799988" y="1825496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BAŞVURU KOŞULLARI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1033148" y="2491461"/>
            <a:ext cx="105011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 okulun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başvuru hakkı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/>
              <a:t>Mehmet Akif </a:t>
            </a:r>
            <a:r>
              <a:rPr lang="tr-TR" sz="1600" b="1" dirty="0" smtClean="0"/>
              <a:t>İNAN </a:t>
            </a:r>
            <a:r>
              <a:rPr lang="tr-TR" sz="1600" dirty="0" smtClean="0"/>
              <a:t>ile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toplumsal sorumluluk ve gönüllülük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faaliyeti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Öğretmen/yönetici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görevli izinli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sayılır (ek ders yapmış sayılır)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Kendi ilinde öğretmen görevlendirmesi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yapılabilir.</a:t>
            </a:r>
            <a:endParaRPr lang="tr-TR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Öğrenci/öğretmen/yönetici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sayısı*9.000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TL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ödenek 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06.02 Proje Gideri kodu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Koordinatörlere, öğrenci ve  programda  </a:t>
            </a:r>
            <a:r>
              <a:rPr lang="tr-TR" sz="1600" dirty="0"/>
              <a:t>görevlendirilenlere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Katılım Belgesi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3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633009" y="1054441"/>
            <a:ext cx="71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Okulların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Proje Yönetim Sürecinde Özen Göstermesi Gereken Hususlar</a:t>
            </a:r>
          </a:p>
          <a:p>
            <a:pPr algn="just"/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874121" y="1357482"/>
            <a:ext cx="90888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 </a:t>
            </a:r>
            <a:endParaRPr lang="tr-TR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/>
              <a:t>Eğitim öğretime devam </a:t>
            </a:r>
            <a:r>
              <a:rPr lang="tr-TR" sz="1400" b="1" dirty="0" smtClean="0"/>
              <a:t>edilmesi </a:t>
            </a:r>
            <a:r>
              <a:rPr lang="tr-TR" sz="1400" dirty="0" smtClean="0"/>
              <a:t>Programın </a:t>
            </a:r>
            <a:r>
              <a:rPr lang="tr-TR" sz="1400" dirty="0"/>
              <a:t>ana hedeflerinden biri olduğundan bu hususa özen gösterilmelidir.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/>
              <a:t>Proje faaliyetlerine sadece Programa katılan öğrenciler değil, okul öğrencilerinin de katılımı sağlanmalıdır. 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/>
              <a:t>Öğrencilerin </a:t>
            </a:r>
            <a:r>
              <a:rPr lang="tr-TR" sz="1400" dirty="0"/>
              <a:t>eğitim kayıpları yaşamaması için </a:t>
            </a:r>
            <a:r>
              <a:rPr lang="tr-TR" sz="1400" b="1" dirty="0"/>
              <a:t>planlama ve uygulamalarda müfredat </a:t>
            </a:r>
            <a:r>
              <a:rPr lang="tr-TR" sz="1400" dirty="0"/>
              <a:t>dikkate alınmalıdır. 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Okullar </a:t>
            </a:r>
            <a:r>
              <a:rPr lang="tr-TR" sz="1400" b="1" dirty="0"/>
              <a:t>sınav dönemini </a:t>
            </a:r>
            <a:r>
              <a:rPr lang="tr-TR" sz="1400" dirty="0"/>
              <a:t>belirlerken proje uygulama zamanını dikkate almalıdır. Proje uygulama zamanı sınavlardan sonraya alınmalıdır.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/>
              <a:t>Proje </a:t>
            </a:r>
            <a:r>
              <a:rPr lang="tr-TR" sz="1400" dirty="0"/>
              <a:t>faaliyetlerine yönelik öğrenci, öğretmen/yönetici katılımıyla toplantı yapılmalıdır. Öğrencilere </a:t>
            </a:r>
            <a:r>
              <a:rPr lang="tr-TR" sz="1400" b="1" dirty="0"/>
              <a:t>projenin odak noktasının sadece gezi programı olmadığı</a:t>
            </a:r>
            <a:r>
              <a:rPr lang="tr-TR" sz="1400" dirty="0"/>
              <a:t>, tüm faaliyetlerin kazanım amaçlı bütünleşik bir yapıda olduğu bilinci verilmelidir.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Proje faaliyetlerine </a:t>
            </a:r>
            <a:r>
              <a:rPr lang="tr-TR" sz="1400" b="1" dirty="0"/>
              <a:t>koordinatörle birlikte diğer öğretmenlerinde </a:t>
            </a:r>
            <a:r>
              <a:rPr lang="tr-TR" sz="1400" dirty="0"/>
              <a:t>görev alması sağlanmalıdır.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İller arası ulaşımda öğrencilerle birlikte öğretmen/yönetici seyahat etmelidir. 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Proje süresini değişim yapılan ilde geçirmek esastır. </a:t>
            </a:r>
            <a:r>
              <a:rPr lang="tr-TR" sz="1400" b="1" dirty="0"/>
              <a:t>Bölge turu, güzergahtaki illerde konaklama sürekli hale getirilmemelidir. </a:t>
            </a: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957149" y="1054441"/>
            <a:ext cx="71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Okulların </a:t>
            </a:r>
            <a:r>
              <a:rPr lang="tr-T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Proje Yönetim Sürecinde Özen Göstermesi Gereken Hususlar</a:t>
            </a:r>
          </a:p>
          <a:p>
            <a:pPr algn="just"/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874121" y="1357482"/>
            <a:ext cx="91047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 </a:t>
            </a:r>
            <a:endParaRPr lang="tr-TR" sz="16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/>
              <a:t>Okullar </a:t>
            </a:r>
            <a:r>
              <a:rPr lang="tr-TR" sz="1400" dirty="0"/>
              <a:t>gezi faaliyetlerini yaparken yasal izinlerini yanlarında bulundurmalıdır. Gidilecek tarihi ören yerleri ve müzelere bilgilendirme yazısı yazmalıdır (sıra beklememe vb. için).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Okullar, özellikle </a:t>
            </a:r>
            <a:r>
              <a:rPr lang="tr-TR" sz="1400" b="1" dirty="0"/>
              <a:t>tarihi mekân gezi programlarını rehber veya tarih öğretmeni</a:t>
            </a:r>
            <a:r>
              <a:rPr lang="tr-TR" sz="1400" dirty="0"/>
              <a:t> ya da ilgili yerlere ilişkin bilgi düzeyi yüksek olan öğretmenler eşliğinde yapmalıdır.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Okulların bağlı bulunduğu </a:t>
            </a:r>
            <a:r>
              <a:rPr lang="tr-TR" sz="1400" b="1" dirty="0"/>
              <a:t>mal müdürlükleri </a:t>
            </a:r>
            <a:r>
              <a:rPr lang="tr-TR" sz="1400" dirty="0"/>
              <a:t>ile harcama yöntemine yönelik önceden toplantılar yapılmalıdır. Harcamada en işlevsel yönteme iş birliği içinde karar verilmelidir.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İl, ilçe milli eğitim müdürlüklerine projeyle ilgili bilgilendirme yapılmalıdır.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Koordinatör okul ile paydaş okulun projenin </a:t>
            </a:r>
            <a:r>
              <a:rPr lang="tr-TR" sz="1400" b="1" dirty="0"/>
              <a:t>tüm aşamalarında eşit sorumlulukta </a:t>
            </a:r>
            <a:r>
              <a:rPr lang="tr-TR" sz="1400" dirty="0"/>
              <a:t>olduğu unutulmamalıdır.  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/>
              <a:t>Programa katılacak </a:t>
            </a:r>
            <a:r>
              <a:rPr lang="tr-TR" sz="1400" b="1" dirty="0"/>
              <a:t>öğrenci, koordinatör, öğrenci sayısı değişiklikleri, proje uygulama zamanının değiştirilmesi vb</a:t>
            </a:r>
            <a:r>
              <a:rPr lang="tr-TR" sz="1400" dirty="0"/>
              <a:t>. gerekli durumlarda Genel Müdürlük bilgilendirilmelidir.</a:t>
            </a: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5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799988" y="1036018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BAŞVURU İŞLEMLERİ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945684" y="1374572"/>
            <a:ext cx="8126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26 </a:t>
            </a:r>
            <a:r>
              <a:rPr lang="tr-TR" sz="1600" dirty="0" smtClean="0"/>
              <a:t>Şubat </a:t>
            </a:r>
            <a:r>
              <a:rPr lang="tr-TR" sz="1600" dirty="0" smtClean="0"/>
              <a:t>2025 </a:t>
            </a:r>
            <a:r>
              <a:rPr lang="da-DK" sz="1600" dirty="0" smtClean="0"/>
              <a:t>– </a:t>
            </a:r>
            <a:r>
              <a:rPr lang="tr-TR" sz="1600" dirty="0" smtClean="0"/>
              <a:t>17</a:t>
            </a:r>
            <a:r>
              <a:rPr lang="tr-TR" sz="1600" dirty="0" smtClean="0"/>
              <a:t> </a:t>
            </a:r>
            <a:r>
              <a:rPr lang="tr-TR" sz="1600" dirty="0" smtClean="0"/>
              <a:t>Mart 2024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/>
              <a:t>P</a:t>
            </a:r>
            <a:r>
              <a:rPr lang="tr-TR" sz="1600" dirty="0" smtClean="0"/>
              <a:t>roje </a:t>
            </a:r>
            <a:r>
              <a:rPr lang="tr-TR" sz="1600" dirty="0"/>
              <a:t>başvuru formunun </a:t>
            </a:r>
            <a:r>
              <a:rPr lang="tr-TR" sz="1600" dirty="0" smtClean="0"/>
              <a:t>doldurulması (tek dosya </a:t>
            </a:r>
            <a:r>
              <a:rPr lang="tr-TR" sz="1600" dirty="0" err="1" smtClean="0"/>
              <a:t>pdf</a:t>
            </a:r>
            <a:r>
              <a:rPr lang="tr-TR" sz="1600" dirty="0" smtClean="0"/>
              <a:t> formatında)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Genel Müdürlük </a:t>
            </a:r>
            <a:r>
              <a:rPr lang="tr-TR" sz="1600" b="1" dirty="0" smtClean="0"/>
              <a:t>Proje Başvuru ve İşlemleri </a:t>
            </a:r>
            <a:r>
              <a:rPr lang="tr-TR" sz="1600" dirty="0" smtClean="0"/>
              <a:t>sayfasından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Başvuru </a:t>
            </a:r>
            <a:r>
              <a:rPr lang="tr-TR" sz="1600" dirty="0"/>
              <a:t>değişiklikleri </a:t>
            </a:r>
            <a:r>
              <a:rPr lang="tr-TR" sz="1600" dirty="0" smtClean="0"/>
              <a:t>süresi içinde proje koordinatörü tarafından yapılabilir.</a:t>
            </a: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AutoShape 2" descr="blob:https://web.whatsapp.com/4e85e453-7738-4832-b553-fefd14ae0d2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blob:https://web.whatsapp.com/4e85e453-7738-4832-b553-fefd14ae0d2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2" descr="blob:https://web.whatsapp.com/83fd688b-8cce-499a-a4e8-48bc5e1942f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" name="Resim 12"/>
          <p:cNvPicPr/>
          <p:nvPr/>
        </p:nvPicPr>
        <p:blipFill rotWithShape="1">
          <a:blip r:embed="rId2"/>
          <a:srcRect l="5812" t="9076" r="6105" b="30293"/>
          <a:stretch/>
        </p:blipFill>
        <p:spPr bwMode="auto">
          <a:xfrm>
            <a:off x="334850" y="2586751"/>
            <a:ext cx="5074277" cy="1972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Resim 15"/>
          <p:cNvPicPr/>
          <p:nvPr/>
        </p:nvPicPr>
        <p:blipFill rotWithShape="1">
          <a:blip r:embed="rId3"/>
          <a:srcRect l="36213" t="22544" r="38159" b="39977"/>
          <a:stretch/>
        </p:blipFill>
        <p:spPr bwMode="auto">
          <a:xfrm>
            <a:off x="4550937" y="3295304"/>
            <a:ext cx="1476375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Resim 16"/>
          <p:cNvPicPr/>
          <p:nvPr/>
        </p:nvPicPr>
        <p:blipFill rotWithShape="1">
          <a:blip r:embed="rId4"/>
          <a:srcRect l="36541" t="28108" r="34855" b="16845"/>
          <a:stretch/>
        </p:blipFill>
        <p:spPr bwMode="auto">
          <a:xfrm>
            <a:off x="5140983" y="4242618"/>
            <a:ext cx="1772657" cy="1960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Resim 17"/>
          <p:cNvPicPr/>
          <p:nvPr/>
        </p:nvPicPr>
        <p:blipFill rotWithShape="1">
          <a:blip r:embed="rId5"/>
          <a:srcRect t="8493" r="11871" b="25335"/>
          <a:stretch/>
        </p:blipFill>
        <p:spPr bwMode="auto">
          <a:xfrm>
            <a:off x="6512230" y="4514504"/>
            <a:ext cx="5076825" cy="215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04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704738" y="1155442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BAŞVURU FORMU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7" y="1493996"/>
            <a:ext cx="6569837" cy="499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2315143" y="1215078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BAŞVURULARIN DEĞERLENDİRİLMESİ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282390"/>
              </p:ext>
            </p:extLst>
          </p:nvPr>
        </p:nvGraphicFramePr>
        <p:xfrm>
          <a:off x="1748471" y="1714265"/>
          <a:ext cx="7537197" cy="45963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056577">
                  <a:extLst>
                    <a:ext uri="{9D8B030D-6E8A-4147-A177-3AD203B41FA5}">
                      <a16:colId xmlns:a16="http://schemas.microsoft.com/office/drawing/2014/main" val="537528273"/>
                    </a:ext>
                  </a:extLst>
                </a:gridCol>
                <a:gridCol w="1480620">
                  <a:extLst>
                    <a:ext uri="{9D8B030D-6E8A-4147-A177-3AD203B41FA5}">
                      <a16:colId xmlns:a16="http://schemas.microsoft.com/office/drawing/2014/main" val="3827005070"/>
                    </a:ext>
                  </a:extLst>
                </a:gridCol>
              </a:tblGrid>
              <a:tr h="862844">
                <a:tc>
                  <a:txBody>
                    <a:bodyPr/>
                    <a:lstStyle/>
                    <a:p>
                      <a:pPr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7695" algn="ctr">
                        <a:spcAft>
                          <a:spcPts val="0"/>
                        </a:spcAft>
                      </a:pPr>
                      <a:r>
                        <a:rPr lang="en-US" sz="1400" b="1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Ölçütler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03250" marR="40640" indent="-462915">
                        <a:lnSpc>
                          <a:spcPct val="9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Azami</a:t>
                      </a:r>
                      <a:r>
                        <a:rPr lang="en-US" sz="1400" b="1" spc="-6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Değerlendirme </a:t>
                      </a:r>
                      <a:r>
                        <a:rPr lang="en-US" sz="1400" b="1" spc="-1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Puanı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95394"/>
                  </a:ext>
                </a:extLst>
              </a:tr>
              <a:tr h="460284">
                <a:tc>
                  <a:txBody>
                    <a:bodyPr/>
                    <a:lstStyle/>
                    <a:p>
                      <a:pPr marL="11938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Başvuru</a:t>
                      </a:r>
                      <a:r>
                        <a:rPr lang="en-US" sz="1400" spc="-4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</a:t>
                      </a:r>
                      <a:r>
                        <a:rPr lang="en-US" sz="1400" spc="-4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bilgilerinin</a:t>
                      </a:r>
                      <a:r>
                        <a:rPr lang="en-US" sz="1400" spc="-4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yeterliliği</a:t>
                      </a:r>
                      <a:r>
                        <a:rPr lang="en-US" sz="1400" spc="-4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 projeye katılım sağlayan öğrencilerin en az %70’inin pansiyonlu öğrencilerden seçilmesi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20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837081"/>
                  </a:ext>
                </a:extLst>
              </a:tr>
              <a:tr h="569875">
                <a:tc>
                  <a:txBody>
                    <a:bodyPr/>
                    <a:lstStyle/>
                    <a:p>
                      <a:pPr marL="119380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Başvuru</a:t>
                      </a:r>
                      <a:r>
                        <a:rPr lang="en-US" sz="1400" spc="-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koşulları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ile</a:t>
                      </a:r>
                      <a:r>
                        <a:rPr lang="en-US" sz="14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en-US" sz="14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metninin</a:t>
                      </a:r>
                      <a:r>
                        <a:rPr lang="en-US" sz="14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uyuşması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9380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en-US" sz="14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08552"/>
                  </a:ext>
                </a:extLst>
              </a:tr>
              <a:tr h="604444">
                <a:tc>
                  <a:txBody>
                    <a:bodyPr/>
                    <a:lstStyle/>
                    <a:p>
                      <a:pPr marL="119380">
                        <a:lnSpc>
                          <a:spcPts val="132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faaliyetlerinin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amacı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400" spc="-3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kapsamına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uygunluğu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9380">
                        <a:lnSpc>
                          <a:spcPts val="1320"/>
                        </a:lnSpc>
                        <a:spcBef>
                          <a:spcPts val="14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faaliyetlerinin</a:t>
                      </a:r>
                      <a:r>
                        <a:rPr lang="en-US" sz="14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açık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spc="17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anlaşılır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şekilde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detaylandırılarak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açıklanması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810"/>
                        </a:spcBef>
                        <a:spcAft>
                          <a:spcPts val="0"/>
                        </a:spcAft>
                      </a:pP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894992"/>
                  </a:ext>
                </a:extLst>
              </a:tr>
              <a:tr h="419334">
                <a:tc>
                  <a:txBody>
                    <a:bodyPr/>
                    <a:lstStyle/>
                    <a:p>
                      <a:pPr marL="11938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Mehmet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Akif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İnan’a</a:t>
                      </a:r>
                      <a:r>
                        <a:rPr lang="en-US" sz="1400" spc="16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yönelik</a:t>
                      </a:r>
                      <a:r>
                        <a:rPr lang="en-US" sz="14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</a:t>
                      </a:r>
                      <a:r>
                        <a:rPr lang="en-US" sz="14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içeriği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15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556027"/>
                  </a:ext>
                </a:extLst>
              </a:tr>
              <a:tr h="420089">
                <a:tc>
                  <a:txBody>
                    <a:bodyPr/>
                    <a:lstStyle/>
                    <a:p>
                      <a:pPr marL="11938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Toplumsal</a:t>
                      </a:r>
                      <a:r>
                        <a:rPr lang="en-US" sz="1400" spc="-4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sorumluluk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gönüllülük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</a:t>
                      </a:r>
                      <a:r>
                        <a:rPr lang="en-US" sz="1400" spc="-4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içeriği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347179"/>
                  </a:ext>
                </a:extLst>
              </a:tr>
              <a:tr h="419334">
                <a:tc>
                  <a:txBody>
                    <a:bodyPr/>
                    <a:lstStyle/>
                    <a:p>
                      <a:pPr marL="11938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Projeden</a:t>
                      </a:r>
                      <a:r>
                        <a:rPr lang="en-US" sz="14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beklenen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sonuçların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somut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bir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şekilde</a:t>
                      </a:r>
                      <a:r>
                        <a:rPr lang="en-US" sz="1400" spc="-2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açıklanması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 spc="-25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230195"/>
                  </a:ext>
                </a:extLst>
              </a:tr>
              <a:tr h="420089">
                <a:tc>
                  <a:txBody>
                    <a:bodyPr/>
                    <a:lstStyle/>
                    <a:p>
                      <a:pPr marL="119380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Projedeki</a:t>
                      </a:r>
                      <a:r>
                        <a:rPr lang="en-US" sz="1400" spc="-3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görünürlük</a:t>
                      </a: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spc="-1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çalışmaları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523059"/>
                  </a:ext>
                </a:extLst>
              </a:tr>
              <a:tr h="420089">
                <a:tc>
                  <a:txBody>
                    <a:bodyPr/>
                    <a:lstStyle/>
                    <a:p>
                      <a:pPr marL="119380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2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Toplam</a:t>
                      </a:r>
                      <a:r>
                        <a:rPr lang="en-US" sz="1400" b="1" spc="-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spc="-2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Puan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spcBef>
                          <a:spcPts val="755"/>
                        </a:spcBef>
                        <a:spcAft>
                          <a:spcPts val="0"/>
                        </a:spcAft>
                      </a:pPr>
                      <a:r>
                        <a:rPr lang="en-US" sz="1400" spc="-25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763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799988" y="1825496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İZLEME VE DEĞERLENDİRME ÇALIŞMALARI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24"/>
          <p:cNvSpPr/>
          <p:nvPr/>
        </p:nvSpPr>
        <p:spPr>
          <a:xfrm>
            <a:off x="1033148" y="2324483"/>
            <a:ext cx="10501126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 Sonuç Raporu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(Koordinatör ve Paydaş Okul)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/>
              <a:t>Program izleme ve değerlendirme </a:t>
            </a:r>
            <a:r>
              <a:rPr lang="tr-TR" sz="1600" dirty="0" smtClean="0"/>
              <a:t>(Genel Müdürlük)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 sonuç raporu, yerinde inceleme, anket uygulaması/Program sonuç raporu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4083427" y="1295436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ÇAĞRI TAKVİMİ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31176" t="25132" r="11160" b="10959"/>
          <a:stretch/>
        </p:blipFill>
        <p:spPr>
          <a:xfrm>
            <a:off x="1828799" y="1648495"/>
            <a:ext cx="7650052" cy="47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B4BE8BB5-BB79-4BEA-A2AD-E88E9FEC257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448824" y="3108411"/>
            <a:ext cx="4055035" cy="498926"/>
          </a:xfrm>
        </p:spPr>
        <p:txBody>
          <a:bodyPr>
            <a:no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Teşekkür ederim…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DD5FFA4-C437-4BFC-8F8C-F6352BB2B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6" y="1607418"/>
            <a:ext cx="2655347" cy="35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725166" y="2290717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AMAÇ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1033148" y="2828346"/>
            <a:ext cx="5223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Anadolu imam hatip liselerindeki öğrencilerin ülkemizin tarihi ve kültürel zenginliklerinin farkına varması, farklı bölgelerin yaşam koşullarını daha yakından tanıması, </a:t>
            </a:r>
            <a:r>
              <a:rPr lang="tr-T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sosyo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-kültürel </a:t>
            </a:r>
            <a:r>
              <a:rPr lang="tr-T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açıdan birbirlerini tanıması ve kardeşlik duygularının gelişmesine katkı </a:t>
            </a: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sunmak</a:t>
            </a:r>
          </a:p>
          <a:p>
            <a:pPr lvl="1" algn="just">
              <a:buClr>
                <a:srgbClr val="0D0D0D"/>
              </a:buClr>
              <a:buSzPts val="1200"/>
              <a:tabLst>
                <a:tab pos="594360" algn="l"/>
                <a:tab pos="594995" algn="l"/>
              </a:tabLst>
            </a:pP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Değişim programı gibi uygulamaları öncü kurum olarak uygulamak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Resim 8" descr="http://dogmprojeler.meb.gov.tr/assets/images/EvliyaCelebi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11" y="2459994"/>
            <a:ext cx="3958217" cy="177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44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725166" y="2290717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HEDEFLER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1033148" y="2828346"/>
            <a:ext cx="52238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Öğrencilerin </a:t>
            </a:r>
            <a:r>
              <a:rPr lang="tr-TR" sz="1600" dirty="0"/>
              <a:t>tarihi ve kültürel miras farkındalığının </a:t>
            </a:r>
            <a:r>
              <a:rPr lang="tr-TR" sz="1600" dirty="0" smtClean="0"/>
              <a:t>artırılması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Toplumsal </a:t>
            </a:r>
            <a:r>
              <a:rPr lang="tr-TR" sz="1600" dirty="0"/>
              <a:t>sorumluluk ve gönüllülük faaliyetlerine katılımın </a:t>
            </a:r>
            <a:r>
              <a:rPr lang="tr-TR" sz="1600" dirty="0" smtClean="0"/>
              <a:t>artırılması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Okuma </a:t>
            </a:r>
            <a:r>
              <a:rPr lang="tr-TR" sz="1600" dirty="0"/>
              <a:t>kültürünün </a:t>
            </a:r>
            <a:r>
              <a:rPr lang="tr-TR" sz="1600" dirty="0" smtClean="0"/>
              <a:t>geliştirilmesi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Öğrencilerin </a:t>
            </a:r>
            <a:r>
              <a:rPr lang="tr-TR" sz="1600" dirty="0"/>
              <a:t>bilimsel, sosyal, kültürel, sportif ve sanatsal faaliyetlere katılımının </a:t>
            </a:r>
            <a:r>
              <a:rPr lang="tr-TR" sz="1600" dirty="0" smtClean="0"/>
              <a:t>artırılması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Okullar </a:t>
            </a:r>
            <a:r>
              <a:rPr lang="tr-TR" sz="1600" dirty="0"/>
              <a:t>arası iş birliklerinin </a:t>
            </a:r>
            <a:r>
              <a:rPr lang="tr-TR" sz="1600" dirty="0" smtClean="0"/>
              <a:t>geliştirilmesi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Öğretmenler </a:t>
            </a:r>
            <a:r>
              <a:rPr lang="tr-TR" sz="1600" dirty="0"/>
              <a:t>arası tecrübe paylaşımının </a:t>
            </a:r>
            <a:r>
              <a:rPr lang="tr-TR" sz="1600" dirty="0" smtClean="0"/>
              <a:t>artırılması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/>
              <a:t>Y</a:t>
            </a:r>
            <a:r>
              <a:rPr lang="tr-TR" sz="1600" dirty="0" smtClean="0"/>
              <a:t>enilikçi </a:t>
            </a:r>
            <a:r>
              <a:rPr lang="tr-TR" sz="1600" dirty="0"/>
              <a:t>fikir ve model uygulamaların </a:t>
            </a:r>
            <a:r>
              <a:rPr lang="tr-TR" sz="1600" dirty="0" smtClean="0"/>
              <a:t>yaygınlaştırılması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Resim 6" descr="http://dogmprojeler.meb.gov.tr/assets/images/EvliyaCelebi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11" y="2459994"/>
            <a:ext cx="3958217" cy="1773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5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485518" y="2353200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2024 </a:t>
            </a:r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YILI PROGRAM ÖZETİ 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1033147" y="2859979"/>
            <a:ext cx="52238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185</a:t>
            </a:r>
            <a:r>
              <a:rPr lang="tr-TR" sz="1600" dirty="0" smtClean="0"/>
              <a:t> </a:t>
            </a:r>
            <a:r>
              <a:rPr lang="tr-TR" sz="1600" dirty="0" smtClean="0"/>
              <a:t>okul başvurdu, </a:t>
            </a:r>
            <a:r>
              <a:rPr lang="tr-TR" sz="1600" dirty="0" smtClean="0"/>
              <a:t>102</a:t>
            </a:r>
            <a:r>
              <a:rPr lang="tr-TR" sz="1600" dirty="0" smtClean="0"/>
              <a:t> </a:t>
            </a:r>
            <a:r>
              <a:rPr lang="tr-TR" sz="1600" dirty="0" smtClean="0"/>
              <a:t>okul projesi desteklendi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1098 </a:t>
            </a:r>
            <a:r>
              <a:rPr lang="tr-TR" sz="1600" dirty="0" smtClean="0"/>
              <a:t>öğrenci ve </a:t>
            </a:r>
            <a:r>
              <a:rPr lang="tr-TR" sz="1600" dirty="0" smtClean="0"/>
              <a:t>199 </a:t>
            </a:r>
            <a:r>
              <a:rPr lang="tr-TR" sz="1600" dirty="0" smtClean="0"/>
              <a:t>öğretmen/yönetici 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Proje sonuç raporları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Öğrenci ve öğretmen/yönetici anketi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/>
              <a:t>Program sonuç raporu </a:t>
            </a:r>
            <a:endParaRPr lang="en-US" sz="1600" dirty="0"/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54" y="1665161"/>
            <a:ext cx="5878002" cy="39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29" y="1166632"/>
            <a:ext cx="6443405" cy="53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799988" y="1665075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TANIMLAR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1033148" y="2237020"/>
            <a:ext cx="93035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/>
              <a:t>Okul: </a:t>
            </a:r>
            <a:r>
              <a:rPr lang="tr-TR" sz="1600" dirty="0"/>
              <a:t>Evliya Çelebi Öğrenci Değişim Programı kapsamında pansiyonu olan Anadolu imam hatip lisesini, 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/>
              <a:t>Koordinatör </a:t>
            </a:r>
            <a:r>
              <a:rPr lang="tr-TR" sz="1600" b="1" dirty="0"/>
              <a:t>Okul: </a:t>
            </a:r>
            <a:r>
              <a:rPr lang="tr-TR" sz="1600" dirty="0"/>
              <a:t>Programa proje metniyle başvuran ve pansiyonu olan Anadolu imam hatip lisesini, </a:t>
            </a:r>
            <a:endParaRPr lang="tr-TR" sz="1600" dirty="0" smtClean="0"/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/>
              <a:t>Paydaş </a:t>
            </a:r>
            <a:r>
              <a:rPr lang="tr-TR" sz="1600" b="1" dirty="0"/>
              <a:t>Okul: </a:t>
            </a:r>
            <a:r>
              <a:rPr lang="tr-TR" sz="1600" dirty="0"/>
              <a:t>Koordinatör okulla birlikte programa katılan ve pansiyonu olan Anadolu imam hatip lisesini</a:t>
            </a:r>
            <a:r>
              <a:rPr lang="tr-TR" sz="1600" dirty="0" smtClean="0"/>
              <a:t>,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/>
              <a:t>Proje: </a:t>
            </a:r>
            <a:r>
              <a:rPr lang="tr-TR" sz="1600" dirty="0"/>
              <a:t>Evliya Çelebi Öğrenci Değişim Programı kapsamında okullar tarafından yapılacak çeşitli faaliyetleri içeren başvuruyu</a:t>
            </a:r>
            <a:r>
              <a:rPr lang="tr-TR" sz="1600" dirty="0" smtClean="0"/>
              <a:t>,</a:t>
            </a: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/>
              <a:t>Proje Koordinatörü: </a:t>
            </a:r>
            <a:r>
              <a:rPr lang="tr-TR" sz="1600" dirty="0"/>
              <a:t>Koordinatör okulda görevli olan, proje başvurusunu yapan ve program sürecini paydaş okul koordinatörü ile yürüten görevliyi, </a:t>
            </a:r>
            <a:endParaRPr lang="tr-TR" sz="1600" dirty="0" smtClean="0"/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/>
              <a:t>Paydaş Okul Koordinatörü: </a:t>
            </a:r>
            <a:r>
              <a:rPr lang="tr-TR" sz="1600" dirty="0"/>
              <a:t>Paydaş okulda program sürecini yürüten görevliyi</a:t>
            </a:r>
            <a:r>
              <a:rPr lang="tr-TR" sz="1600" dirty="0" smtClean="0"/>
              <a:t>,</a:t>
            </a:r>
            <a:endParaRPr lang="tr-T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 algn="just"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/>
              <a:t>Genel </a:t>
            </a:r>
            <a:r>
              <a:rPr lang="tr-TR" sz="1600" b="1" dirty="0"/>
              <a:t>Müdürlük Görünürlük Materyali: </a:t>
            </a:r>
            <a:r>
              <a:rPr lang="tr-TR" sz="1600" dirty="0"/>
              <a:t>Program kapsamında Genel Müdürlükçe hazırlanan ve program sayfasında yer alan Evliya Çelebi Öğrenci Değişim Programı görünürlük materyalini,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799988" y="1825496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PROGRAMIN UYGULANMASI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1395098" y="2386686"/>
            <a:ext cx="10501126" cy="189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/>
              <a:t>Başvuru </a:t>
            </a:r>
            <a:r>
              <a:rPr lang="tr-TR" sz="1600" dirty="0" smtClean="0"/>
              <a:t>Koşulları 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Başvuru İşlemleri 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Başvuruların Değerlendirilmesi 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Projelerin Yürütülmesi 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İzleme ve Değerlendirme Çalışmaları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/>
          <p:nvPr/>
        </p:nvSpPr>
        <p:spPr>
          <a:xfrm>
            <a:off x="1799988" y="1327008"/>
            <a:ext cx="4712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lear Sans Light" panose="020B0303030202020304" pitchFamily="34" charset="0"/>
              </a:rPr>
              <a:t>BAŞVURU KOŞULLARI</a:t>
            </a:r>
            <a:endParaRPr lang="id-ID" sz="1600" b="1" dirty="0">
              <a:solidFill>
                <a:schemeClr val="tx1">
                  <a:lumMod val="75000"/>
                  <a:lumOff val="25000"/>
                </a:schemeClr>
              </a:solidFill>
              <a:latin typeface="Myriad Pro"/>
              <a:cs typeface="Clear Sans Light" panose="020B0303030202020304" pitchFamily="34" charset="0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1033146" y="1737431"/>
            <a:ext cx="94466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Pansiyonu olan okullar 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/>
              <a:t>Hazırlık sınıfı, 9, 10 ve 11. sınıf öğrencileri 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Her okuldan </a:t>
            </a:r>
            <a:r>
              <a:rPr lang="tr-TR" sz="1600" b="1" dirty="0" smtClean="0"/>
              <a:t>en az 8, en fazla 12 öğrenci </a:t>
            </a:r>
            <a:r>
              <a:rPr lang="tr-TR" sz="1600" dirty="0" smtClean="0"/>
              <a:t>ile sınırlı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Her okuldan </a:t>
            </a:r>
            <a:r>
              <a:rPr lang="tr-TR" sz="1600" b="1" dirty="0" smtClean="0"/>
              <a:t>en fazla 2 görevli </a:t>
            </a:r>
            <a:r>
              <a:rPr lang="tr-TR" sz="1600" dirty="0" smtClean="0"/>
              <a:t>(öğretmen/yönetici)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Pansiyonda kalan öğrencilerin </a:t>
            </a:r>
            <a:r>
              <a:rPr lang="tr-TR" sz="1600" b="1" dirty="0" smtClean="0"/>
              <a:t>katılımı esas</a:t>
            </a:r>
            <a:endParaRPr lang="tr-TR" sz="1600" b="1" dirty="0"/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/>
              <a:t>Aynı tür program uygulayan okul </a:t>
            </a:r>
            <a:r>
              <a:rPr lang="tr-TR" sz="1600" dirty="0" smtClean="0"/>
              <a:t>(imam hatip programı uygulayan AİHL/program ve proje uygulayan AİHL)</a:t>
            </a:r>
            <a:endParaRPr lang="tr-TR" sz="1600" dirty="0"/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 smtClean="0"/>
              <a:t>5 iş günü eğitim-öğretim süreci devamı (öncesi ve sonrası hafta sonu kullanılabilir) </a:t>
            </a:r>
            <a:endParaRPr lang="tr-TR" sz="1600" dirty="0"/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/>
              <a:t>Okulların eşleşebileceği iller </a:t>
            </a:r>
            <a:r>
              <a:rPr lang="tr-TR" sz="1600" dirty="0" smtClean="0"/>
              <a:t>(liste-örnek)</a:t>
            </a:r>
            <a:endParaRPr lang="tr-TR" sz="1600" dirty="0"/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b="1" dirty="0" smtClean="0"/>
              <a:t>Mayıs </a:t>
            </a:r>
            <a:r>
              <a:rPr lang="tr-TR" sz="1600" dirty="0" smtClean="0"/>
              <a:t>ayı uygulama</a:t>
            </a:r>
          </a:p>
          <a:p>
            <a:pPr marL="742950" lvl="1" indent="-285750" algn="just">
              <a:lnSpc>
                <a:spcPct val="150000"/>
              </a:lnSpc>
              <a:buClr>
                <a:srgbClr val="0D0D0D"/>
              </a:buClr>
              <a:buSzPts val="1200"/>
              <a:buFont typeface="Wingdings" panose="05000000000000000000" pitchFamily="2" charset="2"/>
              <a:buChar char="Ø"/>
              <a:tabLst>
                <a:tab pos="594360" algn="l"/>
                <a:tab pos="594995" algn="l"/>
              </a:tabLst>
            </a:pPr>
            <a:r>
              <a:rPr lang="tr-TR" sz="1600" dirty="0"/>
              <a:t>@</a:t>
            </a:r>
            <a:r>
              <a:rPr lang="tr-TR" sz="1600" dirty="0" err="1" smtClean="0"/>
              <a:t>meb_dinogretimi</a:t>
            </a:r>
            <a:r>
              <a:rPr lang="tr-TR" sz="1600" dirty="0" smtClean="0"/>
              <a:t> ve</a:t>
            </a:r>
            <a:r>
              <a:rPr lang="tr-TR" sz="1600" b="1" dirty="0" smtClean="0"/>
              <a:t> </a:t>
            </a:r>
            <a:r>
              <a:rPr lang="tr-TR" sz="1600" b="1" dirty="0"/>
              <a:t>#</a:t>
            </a:r>
            <a:r>
              <a:rPr lang="tr-TR" sz="1600" b="1" dirty="0" err="1"/>
              <a:t>dogmevliyacelebi</a:t>
            </a:r>
            <a:r>
              <a:rPr lang="tr-TR" sz="1600" b="1" dirty="0"/>
              <a:t> </a:t>
            </a:r>
            <a:r>
              <a:rPr lang="tr-TR" sz="1600" dirty="0"/>
              <a:t>etiketi</a:t>
            </a:r>
          </a:p>
        </p:txBody>
      </p:sp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ÖĞRENCİ DEVAM-DEVAMSIZLIK,BAŞARI DURUMU TAKİBİ - Gölpazarı Anadolu İmam  Hatip Lise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D8C0DB8-F7C8-4FF4-A3F6-926682D7C327}"/>
              </a:ext>
            </a:extLst>
          </p:cNvPr>
          <p:cNvSpPr/>
          <p:nvPr/>
        </p:nvSpPr>
        <p:spPr>
          <a:xfrm>
            <a:off x="5911514" y="318655"/>
            <a:ext cx="6096000" cy="735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Evliya Çelebi Öğrenci Değişim Programı Bilgilendirme Toplantısı</a:t>
            </a:r>
            <a:endParaRPr lang="en-US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71550"/>
            <a:ext cx="76581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2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683</Words>
  <Application>Microsoft Office PowerPoint</Application>
  <PresentationFormat>Geniş ekran</PresentationFormat>
  <Paragraphs>128</Paragraphs>
  <Slides>19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Clear Sans Light</vt:lpstr>
      <vt:lpstr>Myriad Pro</vt:lpstr>
      <vt:lpstr>Times New Roman</vt:lpstr>
      <vt:lpstr>Wingdings</vt:lpstr>
      <vt:lpstr>Office Teması</vt:lpstr>
      <vt:lpstr>Özel Tasarım</vt:lpstr>
      <vt:lpstr>1_Özel Tasarım</vt:lpstr>
      <vt:lpstr>Acrobat Document</vt:lpstr>
      <vt:lpstr>DİN ÖĞRETİMİ GENEL MÜDÜRLÜĞÜ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DİN ÖĞRETİMİ GENEL MÜDÜRLÜĞÜ</dc:title>
  <dc:creator>Faize ULUSOY</dc:creator>
  <cp:lastModifiedBy>Zehra</cp:lastModifiedBy>
  <cp:revision>97</cp:revision>
  <dcterms:created xsi:type="dcterms:W3CDTF">2021-03-30T08:19:36Z</dcterms:created>
  <dcterms:modified xsi:type="dcterms:W3CDTF">2025-02-28T04:53:33Z</dcterms:modified>
</cp:coreProperties>
</file>